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4" r:id="rId8"/>
    <p:sldId id="262" r:id="rId9"/>
    <p:sldId id="267" r:id="rId10"/>
    <p:sldId id="276" r:id="rId11"/>
    <p:sldId id="268" r:id="rId12"/>
    <p:sldId id="273" r:id="rId13"/>
    <p:sldId id="277" r:id="rId14"/>
    <p:sldId id="27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6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08D240-F9ED-4A2C-92C9-5B9867D1859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7CB896-2A2B-4F1C-A4C2-B9DDFE34E7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venir Next LT Pro" panose="020B0504020202020204" pitchFamily="34" charset="0"/>
            </a:rPr>
            <a:t>Transition to more efficient, less polluting vehicles.</a:t>
          </a:r>
        </a:p>
      </dgm:t>
    </dgm:pt>
    <dgm:pt modelId="{B87257F3-0386-4D86-95BC-C6BEDA6BF55B}" type="parTrans" cxnId="{03DF64E2-FC3F-4390-A6E4-1A6772BB63B7}">
      <dgm:prSet/>
      <dgm:spPr/>
      <dgm:t>
        <a:bodyPr/>
        <a:lstStyle/>
        <a:p>
          <a:endParaRPr lang="en-US"/>
        </a:p>
      </dgm:t>
    </dgm:pt>
    <dgm:pt modelId="{56FA5FD7-E1DF-40E4-949A-4150291A662F}" type="sibTrans" cxnId="{03DF64E2-FC3F-4390-A6E4-1A6772BB63B7}">
      <dgm:prSet/>
      <dgm:spPr/>
      <dgm:t>
        <a:bodyPr/>
        <a:lstStyle/>
        <a:p>
          <a:endParaRPr lang="en-US"/>
        </a:p>
      </dgm:t>
    </dgm:pt>
    <dgm:pt modelId="{0B7DD9BA-9824-46F6-A867-3E35D5CE90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venir Next LT Pro" panose="020B0504020202020204" pitchFamily="34" charset="0"/>
            </a:rPr>
            <a:t>Reduce fossil fuel combustion in buildings. </a:t>
          </a:r>
        </a:p>
      </dgm:t>
    </dgm:pt>
    <dgm:pt modelId="{C26FDABA-215E-48AA-9FE9-764398CBE4B3}" type="parTrans" cxnId="{9C4BFE69-DC63-4B5A-9B90-47A6C2C981B8}">
      <dgm:prSet/>
      <dgm:spPr/>
      <dgm:t>
        <a:bodyPr/>
        <a:lstStyle/>
        <a:p>
          <a:endParaRPr lang="en-US"/>
        </a:p>
      </dgm:t>
    </dgm:pt>
    <dgm:pt modelId="{53F93466-A3AA-442D-B84F-3D519CC6C3E3}" type="sibTrans" cxnId="{9C4BFE69-DC63-4B5A-9B90-47A6C2C981B8}">
      <dgm:prSet/>
      <dgm:spPr/>
      <dgm:t>
        <a:bodyPr/>
        <a:lstStyle/>
        <a:p>
          <a:endParaRPr lang="en-US"/>
        </a:p>
      </dgm:t>
    </dgm:pt>
    <dgm:pt modelId="{3170E97D-5F76-4140-B3DB-0E1007B5FF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venir Next LT Pro" panose="020B0504020202020204" pitchFamily="34" charset="0"/>
            </a:rPr>
            <a:t>Use public transportation.</a:t>
          </a:r>
        </a:p>
      </dgm:t>
    </dgm:pt>
    <dgm:pt modelId="{ECC7E4C6-1F2B-4F21-AE15-A0C5433B6D59}" type="parTrans" cxnId="{9F9CBDDF-6796-48BD-9551-3D3F9781DC35}">
      <dgm:prSet/>
      <dgm:spPr/>
      <dgm:t>
        <a:bodyPr/>
        <a:lstStyle/>
        <a:p>
          <a:endParaRPr lang="en-US"/>
        </a:p>
      </dgm:t>
    </dgm:pt>
    <dgm:pt modelId="{A85B9F48-B962-4C03-847D-29E948B30517}" type="sibTrans" cxnId="{9F9CBDDF-6796-48BD-9551-3D3F9781DC35}">
      <dgm:prSet/>
      <dgm:spPr/>
      <dgm:t>
        <a:bodyPr/>
        <a:lstStyle/>
        <a:p>
          <a:endParaRPr lang="en-US"/>
        </a:p>
      </dgm:t>
    </dgm:pt>
    <dgm:pt modelId="{0AFA4E51-6B9A-4C20-87CD-6BFD81C1CB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venir Next LT Pro" panose="020B0504020202020204" pitchFamily="34" charset="0"/>
            </a:rPr>
            <a:t>Ride a bike or walk, it’s healthier.</a:t>
          </a:r>
        </a:p>
      </dgm:t>
    </dgm:pt>
    <dgm:pt modelId="{82AA518F-B89D-4630-A2B1-388E4CAE054A}" type="parTrans" cxnId="{2EB9839E-DFE0-4479-BCDB-F81C862BCA5B}">
      <dgm:prSet/>
      <dgm:spPr/>
      <dgm:t>
        <a:bodyPr/>
        <a:lstStyle/>
        <a:p>
          <a:endParaRPr lang="en-US"/>
        </a:p>
      </dgm:t>
    </dgm:pt>
    <dgm:pt modelId="{D5F5DE5E-0E1B-4D5A-B01B-303ECCD01A43}" type="sibTrans" cxnId="{2EB9839E-DFE0-4479-BCDB-F81C862BCA5B}">
      <dgm:prSet/>
      <dgm:spPr/>
      <dgm:t>
        <a:bodyPr/>
        <a:lstStyle/>
        <a:p>
          <a:endParaRPr lang="en-US"/>
        </a:p>
      </dgm:t>
    </dgm:pt>
    <dgm:pt modelId="{C196D3B7-0605-4D54-BD4A-23F5D0D041A0}" type="pres">
      <dgm:prSet presAssocID="{DC08D240-F9ED-4A2C-92C9-5B9867D18593}" presName="root" presStyleCnt="0">
        <dgm:presLayoutVars>
          <dgm:dir/>
          <dgm:resizeHandles val="exact"/>
        </dgm:presLayoutVars>
      </dgm:prSet>
      <dgm:spPr/>
    </dgm:pt>
    <dgm:pt modelId="{F6238049-EFBD-46CB-B3D3-1FAED9C73284}" type="pres">
      <dgm:prSet presAssocID="{887CB896-2A2B-4F1C-A4C2-B9DDFE34E7E4}" presName="compNode" presStyleCnt="0"/>
      <dgm:spPr/>
    </dgm:pt>
    <dgm:pt modelId="{38468E08-16AF-47D4-9235-B212B505C870}" type="pres">
      <dgm:prSet presAssocID="{887CB896-2A2B-4F1C-A4C2-B9DDFE34E7E4}" presName="iconBgRect" presStyleLbl="bgShp" presStyleIdx="0" presStyleCnt="4"/>
      <dgm:spPr/>
    </dgm:pt>
    <dgm:pt modelId="{B31C4D47-CFFB-4BF6-90F6-593952E97C83}" type="pres">
      <dgm:prSet presAssocID="{887CB896-2A2B-4F1C-A4C2-B9DDFE34E7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2D452485-2BFC-472C-A3B0-E6E4E27386DC}" type="pres">
      <dgm:prSet presAssocID="{887CB896-2A2B-4F1C-A4C2-B9DDFE34E7E4}" presName="spaceRect" presStyleCnt="0"/>
      <dgm:spPr/>
    </dgm:pt>
    <dgm:pt modelId="{EFD52D87-ABAA-4142-9CF7-E170A6B24B6C}" type="pres">
      <dgm:prSet presAssocID="{887CB896-2A2B-4F1C-A4C2-B9DDFE34E7E4}" presName="textRect" presStyleLbl="revTx" presStyleIdx="0" presStyleCnt="4">
        <dgm:presLayoutVars>
          <dgm:chMax val="1"/>
          <dgm:chPref val="1"/>
        </dgm:presLayoutVars>
      </dgm:prSet>
      <dgm:spPr/>
    </dgm:pt>
    <dgm:pt modelId="{25C6329A-CEFA-4059-9AC2-C2EB1272FC9E}" type="pres">
      <dgm:prSet presAssocID="{56FA5FD7-E1DF-40E4-949A-4150291A662F}" presName="sibTrans" presStyleCnt="0"/>
      <dgm:spPr/>
    </dgm:pt>
    <dgm:pt modelId="{06C6FC33-A036-475D-BDEA-96D94E3F52F3}" type="pres">
      <dgm:prSet presAssocID="{0B7DD9BA-9824-46F6-A867-3E35D5CE9015}" presName="compNode" presStyleCnt="0"/>
      <dgm:spPr/>
    </dgm:pt>
    <dgm:pt modelId="{A91366C1-6D10-465E-A75A-1D208C72D536}" type="pres">
      <dgm:prSet presAssocID="{0B7DD9BA-9824-46F6-A867-3E35D5CE9015}" presName="iconBgRect" presStyleLbl="bgShp" presStyleIdx="1" presStyleCnt="4"/>
      <dgm:spPr/>
    </dgm:pt>
    <dgm:pt modelId="{BDA1DD46-ED7F-417E-96CE-9459CAD45459}" type="pres">
      <dgm:prSet presAssocID="{0B7DD9BA-9824-46F6-A867-3E35D5CE901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9017982E-C736-4D0D-8FFF-511A68C7F5EE}" type="pres">
      <dgm:prSet presAssocID="{0B7DD9BA-9824-46F6-A867-3E35D5CE9015}" presName="spaceRect" presStyleCnt="0"/>
      <dgm:spPr/>
    </dgm:pt>
    <dgm:pt modelId="{A4484A50-5EAC-41D4-A41E-1BD870E9262D}" type="pres">
      <dgm:prSet presAssocID="{0B7DD9BA-9824-46F6-A867-3E35D5CE9015}" presName="textRect" presStyleLbl="revTx" presStyleIdx="1" presStyleCnt="4">
        <dgm:presLayoutVars>
          <dgm:chMax val="1"/>
          <dgm:chPref val="1"/>
        </dgm:presLayoutVars>
      </dgm:prSet>
      <dgm:spPr/>
    </dgm:pt>
    <dgm:pt modelId="{EF7A8CDB-39ED-4BC0-90BA-9F6ECF59D449}" type="pres">
      <dgm:prSet presAssocID="{53F93466-A3AA-442D-B84F-3D519CC6C3E3}" presName="sibTrans" presStyleCnt="0"/>
      <dgm:spPr/>
    </dgm:pt>
    <dgm:pt modelId="{82F35E89-F2FE-4116-B12A-5C4B157BD88C}" type="pres">
      <dgm:prSet presAssocID="{3170E97D-5F76-4140-B3DB-0E1007B5FF17}" presName="compNode" presStyleCnt="0"/>
      <dgm:spPr/>
    </dgm:pt>
    <dgm:pt modelId="{0853B348-E418-4E90-83AE-15660B04E095}" type="pres">
      <dgm:prSet presAssocID="{3170E97D-5F76-4140-B3DB-0E1007B5FF17}" presName="iconBgRect" presStyleLbl="bgShp" presStyleIdx="2" presStyleCnt="4"/>
      <dgm:spPr/>
    </dgm:pt>
    <dgm:pt modelId="{CA103E29-405E-45A5-979C-3D34AF9752AD}" type="pres">
      <dgm:prSet presAssocID="{3170E97D-5F76-4140-B3DB-0E1007B5FF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AACBFB8C-835A-4DC4-A65E-32EC87FE65A4}" type="pres">
      <dgm:prSet presAssocID="{3170E97D-5F76-4140-B3DB-0E1007B5FF17}" presName="spaceRect" presStyleCnt="0"/>
      <dgm:spPr/>
    </dgm:pt>
    <dgm:pt modelId="{71397318-81BA-4264-9373-D5E3F6C4F792}" type="pres">
      <dgm:prSet presAssocID="{3170E97D-5F76-4140-B3DB-0E1007B5FF17}" presName="textRect" presStyleLbl="revTx" presStyleIdx="2" presStyleCnt="4">
        <dgm:presLayoutVars>
          <dgm:chMax val="1"/>
          <dgm:chPref val="1"/>
        </dgm:presLayoutVars>
      </dgm:prSet>
      <dgm:spPr/>
    </dgm:pt>
    <dgm:pt modelId="{9060A8ED-A78D-4866-A689-9814E5C5065A}" type="pres">
      <dgm:prSet presAssocID="{A85B9F48-B962-4C03-847D-29E948B30517}" presName="sibTrans" presStyleCnt="0"/>
      <dgm:spPr/>
    </dgm:pt>
    <dgm:pt modelId="{9635E0A0-186A-4B9A-A1D5-4CAC6739DD2E}" type="pres">
      <dgm:prSet presAssocID="{0AFA4E51-6B9A-4C20-87CD-6BFD81C1CBE5}" presName="compNode" presStyleCnt="0"/>
      <dgm:spPr/>
    </dgm:pt>
    <dgm:pt modelId="{03B6AACB-3124-4887-ADC1-CC817B6E0604}" type="pres">
      <dgm:prSet presAssocID="{0AFA4E51-6B9A-4C20-87CD-6BFD81C1CBE5}" presName="iconBgRect" presStyleLbl="bgShp" presStyleIdx="3" presStyleCnt="4"/>
      <dgm:spPr/>
    </dgm:pt>
    <dgm:pt modelId="{93266762-563A-4774-8983-86B2FE719FDF}" type="pres">
      <dgm:prSet presAssocID="{0AFA4E51-6B9A-4C20-87CD-6BFD81C1CB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79B1AB92-BBAB-4014-B94C-5AFA6708A7E4}" type="pres">
      <dgm:prSet presAssocID="{0AFA4E51-6B9A-4C20-87CD-6BFD81C1CBE5}" presName="spaceRect" presStyleCnt="0"/>
      <dgm:spPr/>
    </dgm:pt>
    <dgm:pt modelId="{057E7405-E27C-4D25-A417-01C51E12C3C8}" type="pres">
      <dgm:prSet presAssocID="{0AFA4E51-6B9A-4C20-87CD-6BFD81C1CBE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AB3D92A-BD6E-41E8-AB07-28B08273045E}" type="presOf" srcId="{0AFA4E51-6B9A-4C20-87CD-6BFD81C1CBE5}" destId="{057E7405-E27C-4D25-A417-01C51E12C3C8}" srcOrd="0" destOrd="0" presId="urn:microsoft.com/office/officeart/2018/5/layout/IconCircleLabelList"/>
    <dgm:cxn modelId="{63C3A736-3579-4CCF-A859-A16F6229E33D}" type="presOf" srcId="{887CB896-2A2B-4F1C-A4C2-B9DDFE34E7E4}" destId="{EFD52D87-ABAA-4142-9CF7-E170A6B24B6C}" srcOrd="0" destOrd="0" presId="urn:microsoft.com/office/officeart/2018/5/layout/IconCircleLabelList"/>
    <dgm:cxn modelId="{CC2B633D-BBC3-4B7C-AD9B-CECB356B5EE7}" type="presOf" srcId="{DC08D240-F9ED-4A2C-92C9-5B9867D18593}" destId="{C196D3B7-0605-4D54-BD4A-23F5D0D041A0}" srcOrd="0" destOrd="0" presId="urn:microsoft.com/office/officeart/2018/5/layout/IconCircleLabelList"/>
    <dgm:cxn modelId="{9C4BFE69-DC63-4B5A-9B90-47A6C2C981B8}" srcId="{DC08D240-F9ED-4A2C-92C9-5B9867D18593}" destId="{0B7DD9BA-9824-46F6-A867-3E35D5CE9015}" srcOrd="1" destOrd="0" parTransId="{C26FDABA-215E-48AA-9FE9-764398CBE4B3}" sibTransId="{53F93466-A3AA-442D-B84F-3D519CC6C3E3}"/>
    <dgm:cxn modelId="{2EB9839E-DFE0-4479-BCDB-F81C862BCA5B}" srcId="{DC08D240-F9ED-4A2C-92C9-5B9867D18593}" destId="{0AFA4E51-6B9A-4C20-87CD-6BFD81C1CBE5}" srcOrd="3" destOrd="0" parTransId="{82AA518F-B89D-4630-A2B1-388E4CAE054A}" sibTransId="{D5F5DE5E-0E1B-4D5A-B01B-303ECCD01A43}"/>
    <dgm:cxn modelId="{58ADC8A9-323F-4BE0-9BC5-256E96F44D60}" type="presOf" srcId="{3170E97D-5F76-4140-B3DB-0E1007B5FF17}" destId="{71397318-81BA-4264-9373-D5E3F6C4F792}" srcOrd="0" destOrd="0" presId="urn:microsoft.com/office/officeart/2018/5/layout/IconCircleLabelList"/>
    <dgm:cxn modelId="{9F9CBDDF-6796-48BD-9551-3D3F9781DC35}" srcId="{DC08D240-F9ED-4A2C-92C9-5B9867D18593}" destId="{3170E97D-5F76-4140-B3DB-0E1007B5FF17}" srcOrd="2" destOrd="0" parTransId="{ECC7E4C6-1F2B-4F21-AE15-A0C5433B6D59}" sibTransId="{A85B9F48-B962-4C03-847D-29E948B30517}"/>
    <dgm:cxn modelId="{03DF64E2-FC3F-4390-A6E4-1A6772BB63B7}" srcId="{DC08D240-F9ED-4A2C-92C9-5B9867D18593}" destId="{887CB896-2A2B-4F1C-A4C2-B9DDFE34E7E4}" srcOrd="0" destOrd="0" parTransId="{B87257F3-0386-4D86-95BC-C6BEDA6BF55B}" sibTransId="{56FA5FD7-E1DF-40E4-949A-4150291A662F}"/>
    <dgm:cxn modelId="{5BAAE5F4-74F1-4285-8ADB-F448BE7727F2}" type="presOf" srcId="{0B7DD9BA-9824-46F6-A867-3E35D5CE9015}" destId="{A4484A50-5EAC-41D4-A41E-1BD870E9262D}" srcOrd="0" destOrd="0" presId="urn:microsoft.com/office/officeart/2018/5/layout/IconCircleLabelList"/>
    <dgm:cxn modelId="{AC19C50B-F424-40F8-9C7B-4F939A900802}" type="presParOf" srcId="{C196D3B7-0605-4D54-BD4A-23F5D0D041A0}" destId="{F6238049-EFBD-46CB-B3D3-1FAED9C73284}" srcOrd="0" destOrd="0" presId="urn:microsoft.com/office/officeart/2018/5/layout/IconCircleLabelList"/>
    <dgm:cxn modelId="{24B90CC7-5F45-4CCA-AC73-D07CC985DD23}" type="presParOf" srcId="{F6238049-EFBD-46CB-B3D3-1FAED9C73284}" destId="{38468E08-16AF-47D4-9235-B212B505C870}" srcOrd="0" destOrd="0" presId="urn:microsoft.com/office/officeart/2018/5/layout/IconCircleLabelList"/>
    <dgm:cxn modelId="{835B7453-EBD6-4CA6-9CF2-CCB4B5C1A552}" type="presParOf" srcId="{F6238049-EFBD-46CB-B3D3-1FAED9C73284}" destId="{B31C4D47-CFFB-4BF6-90F6-593952E97C83}" srcOrd="1" destOrd="0" presId="urn:microsoft.com/office/officeart/2018/5/layout/IconCircleLabelList"/>
    <dgm:cxn modelId="{223CA50F-7C77-46C0-A2D5-B69097F872BC}" type="presParOf" srcId="{F6238049-EFBD-46CB-B3D3-1FAED9C73284}" destId="{2D452485-2BFC-472C-A3B0-E6E4E27386DC}" srcOrd="2" destOrd="0" presId="urn:microsoft.com/office/officeart/2018/5/layout/IconCircleLabelList"/>
    <dgm:cxn modelId="{B4CB6A85-1528-432F-98CE-7762335CB3C9}" type="presParOf" srcId="{F6238049-EFBD-46CB-B3D3-1FAED9C73284}" destId="{EFD52D87-ABAA-4142-9CF7-E170A6B24B6C}" srcOrd="3" destOrd="0" presId="urn:microsoft.com/office/officeart/2018/5/layout/IconCircleLabelList"/>
    <dgm:cxn modelId="{88BDFBF5-5CE1-42D9-90F2-ECD479CB3714}" type="presParOf" srcId="{C196D3B7-0605-4D54-BD4A-23F5D0D041A0}" destId="{25C6329A-CEFA-4059-9AC2-C2EB1272FC9E}" srcOrd="1" destOrd="0" presId="urn:microsoft.com/office/officeart/2018/5/layout/IconCircleLabelList"/>
    <dgm:cxn modelId="{A8D38743-D62A-4F06-9DE3-B4DC285ECA6D}" type="presParOf" srcId="{C196D3B7-0605-4D54-BD4A-23F5D0D041A0}" destId="{06C6FC33-A036-475D-BDEA-96D94E3F52F3}" srcOrd="2" destOrd="0" presId="urn:microsoft.com/office/officeart/2018/5/layout/IconCircleLabelList"/>
    <dgm:cxn modelId="{6FC1F5A1-3E30-45C5-95C2-39DE118A18E9}" type="presParOf" srcId="{06C6FC33-A036-475D-BDEA-96D94E3F52F3}" destId="{A91366C1-6D10-465E-A75A-1D208C72D536}" srcOrd="0" destOrd="0" presId="urn:microsoft.com/office/officeart/2018/5/layout/IconCircleLabelList"/>
    <dgm:cxn modelId="{F2DA655B-7DFA-41D5-BD28-4C4F35CD8970}" type="presParOf" srcId="{06C6FC33-A036-475D-BDEA-96D94E3F52F3}" destId="{BDA1DD46-ED7F-417E-96CE-9459CAD45459}" srcOrd="1" destOrd="0" presId="urn:microsoft.com/office/officeart/2018/5/layout/IconCircleLabelList"/>
    <dgm:cxn modelId="{1D1D1B8D-DD27-4D8D-AC92-6913ADE187E8}" type="presParOf" srcId="{06C6FC33-A036-475D-BDEA-96D94E3F52F3}" destId="{9017982E-C736-4D0D-8FFF-511A68C7F5EE}" srcOrd="2" destOrd="0" presId="urn:microsoft.com/office/officeart/2018/5/layout/IconCircleLabelList"/>
    <dgm:cxn modelId="{8E4C3C63-C645-46F2-A5A6-0406B020DF26}" type="presParOf" srcId="{06C6FC33-A036-475D-BDEA-96D94E3F52F3}" destId="{A4484A50-5EAC-41D4-A41E-1BD870E9262D}" srcOrd="3" destOrd="0" presId="urn:microsoft.com/office/officeart/2018/5/layout/IconCircleLabelList"/>
    <dgm:cxn modelId="{BFBDCDF7-2F7D-4022-9CF7-6B9163799E0C}" type="presParOf" srcId="{C196D3B7-0605-4D54-BD4A-23F5D0D041A0}" destId="{EF7A8CDB-39ED-4BC0-90BA-9F6ECF59D449}" srcOrd="3" destOrd="0" presId="urn:microsoft.com/office/officeart/2018/5/layout/IconCircleLabelList"/>
    <dgm:cxn modelId="{C32920DD-4527-4DFF-8D7E-2189A94CD76B}" type="presParOf" srcId="{C196D3B7-0605-4D54-BD4A-23F5D0D041A0}" destId="{82F35E89-F2FE-4116-B12A-5C4B157BD88C}" srcOrd="4" destOrd="0" presId="urn:microsoft.com/office/officeart/2018/5/layout/IconCircleLabelList"/>
    <dgm:cxn modelId="{2F14FF44-9455-4C99-8252-A6E02A879F1D}" type="presParOf" srcId="{82F35E89-F2FE-4116-B12A-5C4B157BD88C}" destId="{0853B348-E418-4E90-83AE-15660B04E095}" srcOrd="0" destOrd="0" presId="urn:microsoft.com/office/officeart/2018/5/layout/IconCircleLabelList"/>
    <dgm:cxn modelId="{109145CD-E435-49B3-96C7-6AD05876B714}" type="presParOf" srcId="{82F35E89-F2FE-4116-B12A-5C4B157BD88C}" destId="{CA103E29-405E-45A5-979C-3D34AF9752AD}" srcOrd="1" destOrd="0" presId="urn:microsoft.com/office/officeart/2018/5/layout/IconCircleLabelList"/>
    <dgm:cxn modelId="{A02C2EE2-55B8-412A-96C3-1E00F6FC898B}" type="presParOf" srcId="{82F35E89-F2FE-4116-B12A-5C4B157BD88C}" destId="{AACBFB8C-835A-4DC4-A65E-32EC87FE65A4}" srcOrd="2" destOrd="0" presId="urn:microsoft.com/office/officeart/2018/5/layout/IconCircleLabelList"/>
    <dgm:cxn modelId="{F7BFC9F6-4317-4927-9428-AB22C85E0298}" type="presParOf" srcId="{82F35E89-F2FE-4116-B12A-5C4B157BD88C}" destId="{71397318-81BA-4264-9373-D5E3F6C4F792}" srcOrd="3" destOrd="0" presId="urn:microsoft.com/office/officeart/2018/5/layout/IconCircleLabelList"/>
    <dgm:cxn modelId="{A25CF858-9AAB-4329-9B91-450BED004277}" type="presParOf" srcId="{C196D3B7-0605-4D54-BD4A-23F5D0D041A0}" destId="{9060A8ED-A78D-4866-A689-9814E5C5065A}" srcOrd="5" destOrd="0" presId="urn:microsoft.com/office/officeart/2018/5/layout/IconCircleLabelList"/>
    <dgm:cxn modelId="{B0B678C2-8EFB-44D0-85F9-19A2A6F73883}" type="presParOf" srcId="{C196D3B7-0605-4D54-BD4A-23F5D0D041A0}" destId="{9635E0A0-186A-4B9A-A1D5-4CAC6739DD2E}" srcOrd="6" destOrd="0" presId="urn:microsoft.com/office/officeart/2018/5/layout/IconCircleLabelList"/>
    <dgm:cxn modelId="{DF8558BD-FBD4-4902-8E3E-980417C115C2}" type="presParOf" srcId="{9635E0A0-186A-4B9A-A1D5-4CAC6739DD2E}" destId="{03B6AACB-3124-4887-ADC1-CC817B6E0604}" srcOrd="0" destOrd="0" presId="urn:microsoft.com/office/officeart/2018/5/layout/IconCircleLabelList"/>
    <dgm:cxn modelId="{82C1DBBA-0CF6-4D3F-BB18-A019CB7251CC}" type="presParOf" srcId="{9635E0A0-186A-4B9A-A1D5-4CAC6739DD2E}" destId="{93266762-563A-4774-8983-86B2FE719FDF}" srcOrd="1" destOrd="0" presId="urn:microsoft.com/office/officeart/2018/5/layout/IconCircleLabelList"/>
    <dgm:cxn modelId="{010D5C11-FCF9-4150-969D-C35E06D1A9EA}" type="presParOf" srcId="{9635E0A0-186A-4B9A-A1D5-4CAC6739DD2E}" destId="{79B1AB92-BBAB-4014-B94C-5AFA6708A7E4}" srcOrd="2" destOrd="0" presId="urn:microsoft.com/office/officeart/2018/5/layout/IconCircleLabelList"/>
    <dgm:cxn modelId="{0E5FE116-FD5B-4A0B-80C3-98E2B2636760}" type="presParOf" srcId="{9635E0A0-186A-4B9A-A1D5-4CAC6739DD2E}" destId="{057E7405-E27C-4D25-A417-01C51E12C3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68E08-16AF-47D4-9235-B212B505C870}">
      <dsp:nvSpPr>
        <dsp:cNvPr id="0" name=""/>
        <dsp:cNvSpPr/>
      </dsp:nvSpPr>
      <dsp:spPr>
        <a:xfrm>
          <a:off x="527230" y="1609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C4D47-CFFB-4BF6-90F6-593952E97C83}">
      <dsp:nvSpPr>
        <dsp:cNvPr id="0" name=""/>
        <dsp:cNvSpPr/>
      </dsp:nvSpPr>
      <dsp:spPr>
        <a:xfrm>
          <a:off x="761230" y="25009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52D87-ABAA-4142-9CF7-E170A6B24B6C}">
      <dsp:nvSpPr>
        <dsp:cNvPr id="0" name=""/>
        <dsp:cNvSpPr/>
      </dsp:nvSpPr>
      <dsp:spPr>
        <a:xfrm>
          <a:off x="176230" y="145609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Avenir Next LT Pro" panose="020B0504020202020204" pitchFamily="34" charset="0"/>
            </a:rPr>
            <a:t>Transition to more efficient, less polluting vehicles.</a:t>
          </a:r>
        </a:p>
      </dsp:txBody>
      <dsp:txXfrm>
        <a:off x="176230" y="1456093"/>
        <a:ext cx="1800000" cy="720000"/>
      </dsp:txXfrm>
    </dsp:sp>
    <dsp:sp modelId="{A91366C1-6D10-465E-A75A-1D208C72D536}">
      <dsp:nvSpPr>
        <dsp:cNvPr id="0" name=""/>
        <dsp:cNvSpPr/>
      </dsp:nvSpPr>
      <dsp:spPr>
        <a:xfrm>
          <a:off x="2642231" y="1609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1DD46-ED7F-417E-96CE-9459CAD45459}">
      <dsp:nvSpPr>
        <dsp:cNvPr id="0" name=""/>
        <dsp:cNvSpPr/>
      </dsp:nvSpPr>
      <dsp:spPr>
        <a:xfrm>
          <a:off x="2876231" y="25009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84A50-5EAC-41D4-A41E-1BD870E9262D}">
      <dsp:nvSpPr>
        <dsp:cNvPr id="0" name=""/>
        <dsp:cNvSpPr/>
      </dsp:nvSpPr>
      <dsp:spPr>
        <a:xfrm>
          <a:off x="2291231" y="145609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Avenir Next LT Pro" panose="020B0504020202020204" pitchFamily="34" charset="0"/>
            </a:rPr>
            <a:t>Reduce fossil fuel combustion in buildings. </a:t>
          </a:r>
        </a:p>
      </dsp:txBody>
      <dsp:txXfrm>
        <a:off x="2291231" y="1456093"/>
        <a:ext cx="1800000" cy="720000"/>
      </dsp:txXfrm>
    </dsp:sp>
    <dsp:sp modelId="{0853B348-E418-4E90-83AE-15660B04E095}">
      <dsp:nvSpPr>
        <dsp:cNvPr id="0" name=""/>
        <dsp:cNvSpPr/>
      </dsp:nvSpPr>
      <dsp:spPr>
        <a:xfrm>
          <a:off x="527230" y="262609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03E29-405E-45A5-979C-3D34AF9752AD}">
      <dsp:nvSpPr>
        <dsp:cNvPr id="0" name=""/>
        <dsp:cNvSpPr/>
      </dsp:nvSpPr>
      <dsp:spPr>
        <a:xfrm>
          <a:off x="761230" y="286009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97318-81BA-4264-9373-D5E3F6C4F792}">
      <dsp:nvSpPr>
        <dsp:cNvPr id="0" name=""/>
        <dsp:cNvSpPr/>
      </dsp:nvSpPr>
      <dsp:spPr>
        <a:xfrm>
          <a:off x="176230" y="406609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Avenir Next LT Pro" panose="020B0504020202020204" pitchFamily="34" charset="0"/>
            </a:rPr>
            <a:t>Use public transportation.</a:t>
          </a:r>
        </a:p>
      </dsp:txBody>
      <dsp:txXfrm>
        <a:off x="176230" y="4066093"/>
        <a:ext cx="1800000" cy="720000"/>
      </dsp:txXfrm>
    </dsp:sp>
    <dsp:sp modelId="{03B6AACB-3124-4887-ADC1-CC817B6E0604}">
      <dsp:nvSpPr>
        <dsp:cNvPr id="0" name=""/>
        <dsp:cNvSpPr/>
      </dsp:nvSpPr>
      <dsp:spPr>
        <a:xfrm>
          <a:off x="2642231" y="262609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66762-563A-4774-8983-86B2FE719FDF}">
      <dsp:nvSpPr>
        <dsp:cNvPr id="0" name=""/>
        <dsp:cNvSpPr/>
      </dsp:nvSpPr>
      <dsp:spPr>
        <a:xfrm>
          <a:off x="2876231" y="286009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E7405-E27C-4D25-A417-01C51E12C3C8}">
      <dsp:nvSpPr>
        <dsp:cNvPr id="0" name=""/>
        <dsp:cNvSpPr/>
      </dsp:nvSpPr>
      <dsp:spPr>
        <a:xfrm>
          <a:off x="2291231" y="406609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Avenir Next LT Pro" panose="020B0504020202020204" pitchFamily="34" charset="0"/>
            </a:rPr>
            <a:t>Ride a bike or walk, it’s healthier.</a:t>
          </a:r>
        </a:p>
      </dsp:txBody>
      <dsp:txXfrm>
        <a:off x="2291231" y="406609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44FA-58F8-FE1B-A123-B4F53C677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26C8F-A012-8AF8-1BCA-DC100F781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BCCC8-00DB-0019-A0F6-4894A201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5E28-808B-FF02-7258-D9AF788B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13C6F-1144-13CC-B3E3-A2727E40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8ACC-3BDC-83A3-9A49-1B5B6EF7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546C8-2034-387C-C79A-A0DF2BE76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FCE51-4421-62EC-EBA3-89ACD1EA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F7D24-E565-7D81-CE67-5EDAE25C3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CDAD2-C35E-3353-7E32-686DC5A7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0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A97E38-8D8C-BEB6-267C-228F1D4E1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EE867-47CE-9F9F-AC7B-9A6EC4127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74EF-A673-2C94-EF06-9383DFB9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8CB1E-A476-3973-9857-E9A6E6A6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95E6-D5A1-271A-8233-22423E62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1F97C-A322-2EE8-13CB-D7C4C26B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6035F-CE8C-3A9D-6C0A-B6BAB3E4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F8959-CFF8-EA5F-3CF9-79EBEEC5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66FEA-AD62-1B16-7B3D-3FDCBEDF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62AC2-E038-E1D5-F6F9-050A4492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0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CC06-7690-7F6F-03C5-036836F6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B5519-0B2B-F0DD-0928-E6B6881BA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BA1DF-015E-A7A0-894F-BCD4F67C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3C9B-9209-7FAA-1E88-BFD189598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B16A2-1D24-E21C-510C-0552BD90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A9C3-E205-EBE4-C103-CD97813D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7861C-2011-6679-8033-3D0F50B65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2ACCF-8B5B-50C0-41C8-0C9A87E6C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46530-6E5B-5ADB-322E-AEB05422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42427-BFA7-8AD2-3A94-BE705FB4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121DF-9A64-5BE2-5C35-50EA7E23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9073-7797-E035-5053-5C6B8E0E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1E275-1A02-4609-D580-7362C67CF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EED96-8F2A-816D-221F-FF66FD8AB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E26CE-4349-DCA6-33A2-CE2E15C9F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0839D-05D8-149D-D8CA-042C8ADB0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56F93-9968-254D-42CB-1E573205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C8AD2-AAD8-4C56-1A83-06D767E9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7FDA71-397B-2DAA-B660-7CC5C3EC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9C4D-DB26-9016-19E4-86F9DC30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6FCF0-83C9-DC3C-58EC-663C1CF5E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AEC91-57FA-91C0-78F0-DF92CA83F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4A023-7511-FA2C-0C96-0F3D2805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0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8F02A6-71AD-6236-D26C-8857D6AD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1AC2B-245A-ECEE-EC78-DE9745CE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1D2ED-F5C7-37B0-0C9A-D8312BAA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2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735-D6DA-1668-2227-4D898379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B6646-834F-AA99-295F-032953E84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76E80-8967-E21A-2A34-A33824A02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D4EB5-957D-6D15-A1C3-9666AE5E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1493D-6158-CB57-2AD6-D2B99CED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944-6300-A96B-17FC-B61E8BE7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BF9E-7AE6-BAD1-5A67-CD5397CE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F0D63-D596-B675-FDD4-AEC1A374E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4B442-A4F3-9BD3-BFCD-05F8EB0A3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98FD3-B111-CD80-DEBC-76E2BB2D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EBFB2-1D89-281D-329C-656ABD79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2B305-7C37-7854-0811-882DCE34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9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D3CE2D-CDED-6826-0D7A-66C0A318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7BE8A-E329-1F82-FE17-E2E57D6F9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44631-5E30-D22D-A8E4-2CB66863A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D60EC-3F78-495D-8F10-56B8700FA680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E3748-207F-2401-5764-0EF91D6FF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587F-631E-9D9D-8BB8-A8348FC7B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6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.nyc.gov/site/planning/data-maps/open-data/dwn-lion.page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de.citibikenyc.com/system-data" TargetMode="External"/><Relationship Id="rId5" Type="http://schemas.openxmlformats.org/officeDocument/2006/relationships/hyperlink" Target="https://a816-dohbesp.nyc.gov/IndicatorPublic/BuildATable.aspx" TargetMode="External"/><Relationship Id="rId4" Type="http://schemas.openxmlformats.org/officeDocument/2006/relationships/hyperlink" Target="https://data.cityofnewyork.us/Transportation/Automated-Traffic-Volume-Counts/7ym2-way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hyperlink" Target="mailto:Adrian.r19970@gmail.com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public.tableau.com/app/profile/adrian.ramirez1635/viz/CapstoneProjectAirQuality/WhatAreWeBreathingIn?publish=yes" TargetMode="External"/><Relationship Id="rId4" Type="http://schemas.openxmlformats.org/officeDocument/2006/relationships/hyperlink" Target="http://www.linkedin.com/in/adrian-ram97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app/profile/adrian.ramirez1635/viz/CapstoneProjectAirQuality/WhatAreWeBreathingIn?publish=y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app/profile/adrian.ramirez1635/viz/CapstoneProjectAirQuality/WhatAreWeBreathingIn?publish=yes" TargetMode="Externa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moke, train, steam, track&#10;&#10;Description automatically generated">
            <a:extLst>
              <a:ext uri="{FF2B5EF4-FFF2-40B4-BE49-F238E27FC236}">
                <a16:creationId xmlns:a16="http://schemas.microsoft.com/office/drawing/2014/main" id="{3B36B1FF-C7DC-19D5-BB4C-98E0B283D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D7291A-C1EC-746C-DFF1-9C58D829B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What are you breathing in?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005FE-3215-4AE9-2F8B-7BAD5C9F1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By: Adrian Ramirez | Data Analyst</a:t>
            </a:r>
          </a:p>
        </p:txBody>
      </p:sp>
    </p:spTree>
    <p:extLst>
      <p:ext uri="{BB962C8B-B14F-4D97-AF65-F5344CB8AC3E}">
        <p14:creationId xmlns:p14="http://schemas.microsoft.com/office/powerpoint/2010/main" val="85815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Avenir Next LT Pro" panose="020B0504020202020204" pitchFamily="34" charset="0"/>
              </a:rPr>
              <a:t>What do we know?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The COVID lockdown significantly reduced levels of air pollutants.</a:t>
            </a:r>
          </a:p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Summer is when Particulate Matter is at its highest point.</a:t>
            </a:r>
          </a:p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Winter is when NO &amp; NO₂ levels are at their highest.</a:t>
            </a:r>
          </a:p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Manhattan has the highest average levels of air pollution out the 5 boroughs.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  <a:p>
            <a:endParaRPr lang="en-US" sz="20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77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8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Is there a Correlation?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681" y="5288396"/>
            <a:ext cx="1754910" cy="4686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Somewhat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E9823F37-C193-8751-A4CE-9C5195FFA61F}"/>
              </a:ext>
            </a:extLst>
          </p:cNvPr>
          <p:cNvSpPr txBox="1">
            <a:spLocks/>
          </p:cNvSpPr>
          <p:nvPr/>
        </p:nvSpPr>
        <p:spPr>
          <a:xfrm>
            <a:off x="7638732" y="5288974"/>
            <a:ext cx="1754910" cy="4686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Yes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3C8E77B-1967-81A6-C000-12D9B1BA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08" y="1690688"/>
            <a:ext cx="4723058" cy="3336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AB9720-0CDA-04AF-19EC-57C835B49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57" y="1690688"/>
            <a:ext cx="4723059" cy="33192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Recommendations</a:t>
            </a:r>
          </a:p>
        </p:txBody>
      </p:sp>
      <p:graphicFrame>
        <p:nvGraphicFramePr>
          <p:cNvPr id="16" name="Content Placeholder 8">
            <a:extLst>
              <a:ext uri="{FF2B5EF4-FFF2-40B4-BE49-F238E27FC236}">
                <a16:creationId xmlns:a16="http://schemas.microsoft.com/office/drawing/2014/main" id="{B0C579B5-D99B-AAAB-9401-3455B89754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205644"/>
              </p:ext>
            </p:extLst>
          </p:nvPr>
        </p:nvGraphicFramePr>
        <p:xfrm>
          <a:off x="526211" y="1690687"/>
          <a:ext cx="426746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1DE3CF0-3653-EF92-255E-E1D6D67E9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884" y="2326686"/>
            <a:ext cx="2735467" cy="3731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DD7AA-8E11-79F0-9D9D-E0F5885FFB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8156" y="2326686"/>
            <a:ext cx="2414744" cy="3653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40DE375-6396-83F1-3555-1E2A23918B48}"/>
              </a:ext>
            </a:extLst>
          </p:cNvPr>
          <p:cNvSpPr txBox="1">
            <a:spLocks/>
          </p:cNvSpPr>
          <p:nvPr/>
        </p:nvSpPr>
        <p:spPr>
          <a:xfrm>
            <a:off x="5729493" y="6155012"/>
            <a:ext cx="1754910" cy="4686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2013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A438A04F-90AB-E979-83E3-8100EA625CE7}"/>
              </a:ext>
            </a:extLst>
          </p:cNvPr>
          <p:cNvSpPr txBox="1">
            <a:spLocks/>
          </p:cNvSpPr>
          <p:nvPr/>
        </p:nvSpPr>
        <p:spPr>
          <a:xfrm>
            <a:off x="9477898" y="6184803"/>
            <a:ext cx="1754910" cy="4686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2022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E1B0EF6-46CB-7F6A-A8F7-D5EE0AAC24CC}"/>
              </a:ext>
            </a:extLst>
          </p:cNvPr>
          <p:cNvSpPr/>
          <p:nvPr/>
        </p:nvSpPr>
        <p:spPr>
          <a:xfrm>
            <a:off x="8473230" y="3895530"/>
            <a:ext cx="465826" cy="3925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123DBB6C-CD34-0CEA-98C9-669A99955426}"/>
              </a:ext>
            </a:extLst>
          </p:cNvPr>
          <p:cNvSpPr txBox="1">
            <a:spLocks/>
          </p:cNvSpPr>
          <p:nvPr/>
        </p:nvSpPr>
        <p:spPr>
          <a:xfrm>
            <a:off x="7709647" y="1826124"/>
            <a:ext cx="2259106" cy="365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u="sng" dirty="0">
                <a:solidFill>
                  <a:srgbClr val="FFFFFF"/>
                </a:solidFill>
                <a:latin typeface="Avenir Next LT Pro" panose="020B0504020202020204" pitchFamily="34" charset="0"/>
              </a:rPr>
              <a:t>Citibike Stations</a:t>
            </a:r>
          </a:p>
        </p:txBody>
      </p:sp>
    </p:spTree>
    <p:extLst>
      <p:ext uri="{BB962C8B-B14F-4D97-AF65-F5344CB8AC3E}">
        <p14:creationId xmlns:p14="http://schemas.microsoft.com/office/powerpoint/2010/main" val="171967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Next LT Pro" panose="020B0504020202020204" pitchFamily="34" charset="0"/>
              </a:rPr>
              <a:t>Datasets Used</a:t>
            </a:r>
            <a:endParaRPr lang="en-US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Department of City Planning, LION Single Line Street Base Map, LION; retrieved from 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  <a:hlinkClick r:id="rId3"/>
              </a:rPr>
              <a:t>https://www1.nyc.gov/site/planning/data-maps/open-data/dwn-lion.page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.  </a:t>
            </a:r>
          </a:p>
          <a:p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Department of Transportation, NYC Open Data, Automated Traffic Volume Counts; retrieved from 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  <a:hlinkClick r:id="rId4"/>
              </a:rPr>
              <a:t>https://data.cityofnewyork.us/Transportation/Automated-Traffic-Volume-Counts/7ym2-wayt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. </a:t>
            </a:r>
          </a:p>
          <a:p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NYC Health, Environmental &amp; Health Data Portal, Air Quality (2016-2020), Asthma (2017-2019); retrieved from 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  <a:hlinkClick r:id="rId5"/>
              </a:rPr>
              <a:t>https://a816-dohbesp.nyc.gov/IndicatorPublic/BuildATable.aspx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. </a:t>
            </a:r>
          </a:p>
          <a:p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Citibike System Data, Citibike Trip History Data, Citibike-</a:t>
            </a:r>
            <a:r>
              <a:rPr lang="en-US" sz="1400" dirty="0" err="1">
                <a:solidFill>
                  <a:srgbClr val="FFFFFF"/>
                </a:solidFill>
                <a:latin typeface="Avenir Next LT Pro" panose="020B0504020202020204" pitchFamily="34" charset="0"/>
              </a:rPr>
              <a:t>tripdata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 (06/13), Citibike-</a:t>
            </a:r>
            <a:r>
              <a:rPr lang="en-US" sz="1400" dirty="0" err="1">
                <a:solidFill>
                  <a:srgbClr val="FFFFFF"/>
                </a:solidFill>
                <a:latin typeface="Avenir Next LT Pro" panose="020B0504020202020204" pitchFamily="34" charset="0"/>
              </a:rPr>
              <a:t>tripdata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(05/22); retrieved from 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  <a:hlinkClick r:id="rId6"/>
              </a:rPr>
              <a:t>https://ride.citibikenyc.com/system-data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B99B5-D013-26FA-68FD-44E49CF8A7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33" r="2754" b="-2"/>
          <a:stretch/>
        </p:blipFill>
        <p:spPr>
          <a:xfrm>
            <a:off x="6096000" y="2013625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375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0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Project Steps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567"/>
            <a:ext cx="1800221" cy="578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rgbClr val="FFFFFF"/>
                </a:solidFill>
                <a:latin typeface="Avenir Next LT Pro" panose="020B0504020202020204" pitchFamily="34" charset="0"/>
              </a:rPr>
              <a:t>Process: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C94FF1-27F4-6B60-B490-D41F5E38FF20}"/>
              </a:ext>
            </a:extLst>
          </p:cNvPr>
          <p:cNvSpPr/>
          <p:nvPr/>
        </p:nvSpPr>
        <p:spPr>
          <a:xfrm>
            <a:off x="1035170" y="2254706"/>
            <a:ext cx="2096219" cy="2078966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F2112855-B096-9CA6-C788-DAB78A1FCE85}"/>
              </a:ext>
            </a:extLst>
          </p:cNvPr>
          <p:cNvSpPr txBox="1">
            <a:spLocks/>
          </p:cNvSpPr>
          <p:nvPr/>
        </p:nvSpPr>
        <p:spPr>
          <a:xfrm>
            <a:off x="1205824" y="2907547"/>
            <a:ext cx="1754910" cy="773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Data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Exploration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4CB5D27-A040-B4A2-14FE-E9EB8ABE3BAB}"/>
              </a:ext>
            </a:extLst>
          </p:cNvPr>
          <p:cNvSpPr/>
          <p:nvPr/>
        </p:nvSpPr>
        <p:spPr>
          <a:xfrm>
            <a:off x="3700713" y="3097935"/>
            <a:ext cx="465826" cy="3925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004917-9BBD-73C1-31B9-2276407ECAA0}"/>
              </a:ext>
            </a:extLst>
          </p:cNvPr>
          <p:cNvSpPr/>
          <p:nvPr/>
        </p:nvSpPr>
        <p:spPr>
          <a:xfrm>
            <a:off x="4832427" y="2228217"/>
            <a:ext cx="2096219" cy="2078966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2D2C04D-E401-D4ED-80AF-15C3686419A2}"/>
              </a:ext>
            </a:extLst>
          </p:cNvPr>
          <p:cNvSpPr txBox="1">
            <a:spLocks/>
          </p:cNvSpPr>
          <p:nvPr/>
        </p:nvSpPr>
        <p:spPr>
          <a:xfrm>
            <a:off x="4993455" y="2846107"/>
            <a:ext cx="1754910" cy="773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Data Analysis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3C5B32-22C4-695A-DC7D-640C825E8BE1}"/>
              </a:ext>
            </a:extLst>
          </p:cNvPr>
          <p:cNvSpPr/>
          <p:nvPr/>
        </p:nvSpPr>
        <p:spPr>
          <a:xfrm>
            <a:off x="7497970" y="3071449"/>
            <a:ext cx="465826" cy="3925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C0BF3A-9B9C-BEC5-A906-842C27AB88FA}"/>
              </a:ext>
            </a:extLst>
          </p:cNvPr>
          <p:cNvSpPr/>
          <p:nvPr/>
        </p:nvSpPr>
        <p:spPr>
          <a:xfrm>
            <a:off x="8402487" y="2193266"/>
            <a:ext cx="2096219" cy="2078966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0FAE947-68AA-AD3D-2CFD-1E31C9B04D11}"/>
              </a:ext>
            </a:extLst>
          </p:cNvPr>
          <p:cNvSpPr txBox="1">
            <a:spLocks/>
          </p:cNvSpPr>
          <p:nvPr/>
        </p:nvSpPr>
        <p:spPr>
          <a:xfrm>
            <a:off x="8459589" y="3028924"/>
            <a:ext cx="2039117" cy="530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Presentation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FE705ED-79C7-0847-A0A9-D05578C1BCD3}"/>
              </a:ext>
            </a:extLst>
          </p:cNvPr>
          <p:cNvSpPr txBox="1">
            <a:spLocks/>
          </p:cNvSpPr>
          <p:nvPr/>
        </p:nvSpPr>
        <p:spPr>
          <a:xfrm>
            <a:off x="838200" y="4557472"/>
            <a:ext cx="2439838" cy="207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Merging Data (SQL / PY)</a:t>
            </a:r>
          </a:p>
          <a:p>
            <a:pPr algn="ctr"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Data Cleaning (PY, Excel)</a:t>
            </a:r>
          </a:p>
          <a:p>
            <a:pPr algn="ctr"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Data Validation (SQL)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9AB18BB-C1C7-C3DA-8DA3-C2A26F2E4676}"/>
              </a:ext>
            </a:extLst>
          </p:cNvPr>
          <p:cNvSpPr txBox="1">
            <a:spLocks/>
          </p:cNvSpPr>
          <p:nvPr/>
        </p:nvSpPr>
        <p:spPr>
          <a:xfrm>
            <a:off x="4660617" y="4557321"/>
            <a:ext cx="2439838" cy="207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Visualizations (PY, Tableau)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- Constructing Maps (DOT / LION, Tableau)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E0CC7CBF-638E-54B9-D496-7FAB8786015B}"/>
              </a:ext>
            </a:extLst>
          </p:cNvPr>
          <p:cNvSpPr txBox="1">
            <a:spLocks/>
          </p:cNvSpPr>
          <p:nvPr/>
        </p:nvSpPr>
        <p:spPr>
          <a:xfrm>
            <a:off x="8230677" y="4557320"/>
            <a:ext cx="2439838" cy="207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Present (PowerPoint, Tableau)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6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535" y="313427"/>
            <a:ext cx="6291729" cy="795248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4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Thank You!</a:t>
            </a:r>
          </a:p>
          <a:p>
            <a:pPr marL="457200" lvl="1" indent="0" algn="ctr">
              <a:buNone/>
            </a:pPr>
            <a:endParaRPr lang="en-US" sz="4800" dirty="0">
              <a:solidFill>
                <a:srgbClr val="FFFFFF"/>
              </a:solidFill>
              <a:latin typeface="Avenir Next LT Pro" panose="020B0504020202020204" pitchFamily="34" charset="0"/>
              <a:ea typeface="FOT-NewRodin Pro EB" panose="02020900000000000000" pitchFamily="18" charset="-128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D192CA6-2C79-58FA-9B91-4DE076278CA3}"/>
              </a:ext>
            </a:extLst>
          </p:cNvPr>
          <p:cNvSpPr txBox="1">
            <a:spLocks/>
          </p:cNvSpPr>
          <p:nvPr/>
        </p:nvSpPr>
        <p:spPr>
          <a:xfrm>
            <a:off x="5262832" y="4495284"/>
            <a:ext cx="4804195" cy="153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Adrian Ramirez | Data Analyst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Email: </a:t>
            </a: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  <a:hlinkClick r:id="rId3"/>
              </a:rPr>
              <a:t>Adrian.r19970@gmail.com</a:t>
            </a: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LinkedIn: </a:t>
            </a:r>
            <a:r>
              <a:rPr lang="en-US" sz="1800" b="0" i="0" dirty="0">
                <a:effectLst/>
                <a:latin typeface="-apple-system"/>
                <a:hlinkClick r:id="rId4"/>
              </a:rPr>
              <a:t>www.linkedin.com/in/adrian-ram970</a:t>
            </a:r>
            <a:r>
              <a:rPr lang="en-US" sz="1800" b="0" i="0" dirty="0">
                <a:effectLst/>
                <a:latin typeface="-apple-system"/>
              </a:rPr>
              <a:t> 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-apple-system"/>
              </a:rPr>
              <a:t>Project:</a:t>
            </a:r>
            <a:r>
              <a:rPr lang="en-US" sz="1800" dirty="0">
                <a:latin typeface="-apple-system"/>
              </a:rPr>
              <a:t> 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Avenir Next LT Pro" panose="020B0504020202020204" pitchFamily="34" charset="0"/>
                <a:ea typeface="FOT-NewRodin Pro EB" panose="02020900000000000000" pitchFamily="18" charset="-128"/>
                <a:hlinkClick r:id="rId5"/>
              </a:rPr>
              <a:t>Tableau Workbook</a:t>
            </a:r>
            <a:endParaRPr lang="en-US" sz="1800" dirty="0">
              <a:solidFill>
                <a:srgbClr val="FFFFFF"/>
              </a:solidFill>
              <a:latin typeface="Avenir Next LT Pro" panose="020B0504020202020204" pitchFamily="34" charset="0"/>
              <a:ea typeface="FOT-NewRodin Pro EB" panose="02020900000000000000" pitchFamily="18" charset="-128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57D512A-36EB-AB6F-CFD9-B5529888F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32" y="1593016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A0D03AB8-6B13-44A4-E649-0508E33BD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05" y="1593016"/>
            <a:ext cx="3532909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24085C-C4D1-74BB-C2D8-D59ACDA18951}"/>
              </a:ext>
            </a:extLst>
          </p:cNvPr>
          <p:cNvSpPr/>
          <p:nvPr/>
        </p:nvSpPr>
        <p:spPr>
          <a:xfrm>
            <a:off x="2694286" y="4057290"/>
            <a:ext cx="7510763" cy="2493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0AC2427-F13A-D8B9-30A3-CD9FC2A0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62" y="4328897"/>
            <a:ext cx="1742052" cy="2006161"/>
          </a:xfrm>
          <a:prstGeom prst="ellipse">
            <a:avLst/>
          </a:prstGeom>
          <a:ln w="63500" cap="rnd">
            <a:solidFill>
              <a:schemeClr val="bg1">
                <a:lumMod val="95000"/>
                <a:lumOff val="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40446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14225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Asthma Prevalence in Adults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51" y="1467816"/>
            <a:ext cx="392502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Did you know NYC alone has more Asthma cases than the rest of State combined.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NYS has the highest Asthma prevalence in the country.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Why is this? 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What are you breathing in?</a:t>
            </a:r>
          </a:p>
        </p:txBody>
      </p:sp>
      <p:pic>
        <p:nvPicPr>
          <p:cNvPr id="21" name="Picture 20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CCA6801-5536-BEA7-D540-9FF27C016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03" y="1467816"/>
            <a:ext cx="77394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91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C74797D4-16A7-7347-E449-78BB00915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04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Next LT Pro" panose="020B0504020202020204" pitchFamily="34" charset="0"/>
              </a:rPr>
              <a:t>Asthma In NYC (Per 10k People)</a:t>
            </a:r>
            <a:endParaRPr lang="en-US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FBCA70F7-5011-FD45-2223-85EC4594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29" y="1201723"/>
            <a:ext cx="4034222" cy="5467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03D8F740-AD8F-B608-3678-2B03975ED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15" y="1201722"/>
            <a:ext cx="4157389" cy="5467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35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Next LT Pro" panose="020B0504020202020204" pitchFamily="34" charset="0"/>
              </a:rPr>
              <a:t>What’s In The Air? (Fine Particulate Matter or PM2.5)</a:t>
            </a:r>
            <a:endParaRPr lang="en-US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1" y="2590710"/>
            <a:ext cx="6291729" cy="27195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They are very small airborne particles less than 2.5 microns in diameter. 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UG/M</a:t>
            </a:r>
            <a:r>
              <a:rPr lang="en-US" sz="2400" i="0" dirty="0">
                <a:effectLst/>
                <a:latin typeface="Avenir Next LT Pro" panose="020B0504020202020204" pitchFamily="34" charset="0"/>
              </a:rPr>
              <a:t>³ = Micrograms per cubic meters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Levels below 12 UG/M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³</a:t>
            </a:r>
            <a:r>
              <a:rPr lang="en-US" sz="2000" b="1" i="0" dirty="0">
                <a:effectLst/>
                <a:latin typeface="Avenir Next LT Pro" panose="020B0504020202020204" pitchFamily="34" charset="0"/>
              </a:rPr>
              <a:t> 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is healthy</a:t>
            </a:r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13 - 35 UG/M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³ is unhealthy.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35 – 50+ UG/M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³ is dangerous.</a:t>
            </a:r>
            <a:endParaRPr lang="en-US" sz="20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EA0E03E-B91C-0B3A-A406-C72785969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496"/>
            <a:ext cx="5564166" cy="38819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0592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Next LT Pro" panose="020B0504020202020204" pitchFamily="34" charset="0"/>
              </a:rPr>
              <a:t>What’s In The Air? (Black Carbon)</a:t>
            </a:r>
            <a:endParaRPr lang="en-US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09" y="2461319"/>
            <a:ext cx="6291729" cy="320911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A type of Particulate Matter which is a black sooty material emitted from engines and the burning of fossil fuels.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Makes up about 20% of Fine Particulate Matter in NYC.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A major contributor to climate change.</a:t>
            </a:r>
          </a:p>
        </p:txBody>
      </p:sp>
      <p:pic>
        <p:nvPicPr>
          <p:cNvPr id="7" name="Picture 6" descr="A factory with smoke coming out of it&#10;&#10;Description automatically generated with low confidence">
            <a:extLst>
              <a:ext uri="{FF2B5EF4-FFF2-40B4-BE49-F238E27FC236}">
                <a16:creationId xmlns:a16="http://schemas.microsoft.com/office/drawing/2014/main" id="{F8A9708B-B7DC-78E7-5E92-692F3724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26" y="1684627"/>
            <a:ext cx="4762500" cy="4762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3395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What’s In The Air? (Nitric Oxide &amp; Nitrogen Dioxide)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385" y="2055803"/>
            <a:ext cx="6291729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A group of pollutants known as Oxides of Nitrogen.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Exposure to this is linked to emergency visits and hospitalizations for respiratory illnesses.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PPB = Parts per billion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Levels below 25 ppb 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is healthy</a:t>
            </a:r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25-50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 is unhealthy.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50 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+ is dangerous.</a:t>
            </a:r>
            <a:endParaRPr lang="en-US" sz="20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smoke, steam, track, outdoor&#10;&#10;Description automatically generated">
            <a:extLst>
              <a:ext uri="{FF2B5EF4-FFF2-40B4-BE49-F238E27FC236}">
                <a16:creationId xmlns:a16="http://schemas.microsoft.com/office/drawing/2014/main" id="{DDAD598C-6CAD-CBBE-85C0-E39B3C100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5" y="2055803"/>
            <a:ext cx="5229023" cy="3486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366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-19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Particulate Matter in NYC (U/GM</a:t>
            </a:r>
            <a:r>
              <a:rPr lang="en-US" i="0" dirty="0">
                <a:effectLst/>
                <a:latin typeface="Avenir Next LT Pro" panose="020B0504020202020204" pitchFamily="34" charset="0"/>
              </a:rPr>
              <a:t>³</a:t>
            </a:r>
            <a:r>
              <a:rPr lang="en-US" dirty="0">
                <a:latin typeface="Avenir Next LT Pro" panose="020B0504020202020204" pitchFamily="34" charset="0"/>
              </a:rPr>
              <a:t>)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ADA1343-8823-747D-145D-50F47592A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5" r="18835"/>
          <a:stretch/>
        </p:blipFill>
        <p:spPr>
          <a:xfrm>
            <a:off x="-2315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E10A8B1-80FC-FFC5-DF71-1BC70491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The primary concentration of PM2.5 is in Midtown Manhattan.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High to Moderate levels are spread around in areas such as: 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Lower Manhattan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Lower East Side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Long Island City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Williamsburg</a:t>
            </a:r>
          </a:p>
          <a:p>
            <a:pPr marL="457200" lvl="1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</a:t>
            </a:r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D5BA12D4-B1F4-65D7-698E-E3750372D43F}"/>
              </a:ext>
            </a:extLst>
          </p:cNvPr>
          <p:cNvSpPr txBox="1">
            <a:spLocks/>
          </p:cNvSpPr>
          <p:nvPr/>
        </p:nvSpPr>
        <p:spPr>
          <a:xfrm>
            <a:off x="6053667" y="5337817"/>
            <a:ext cx="5314543" cy="381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latin typeface="Avenir Next LT Pro" panose="020B0504020202020204" pitchFamily="34" charset="0"/>
                <a:hlinkClick r:id="rId4"/>
              </a:rPr>
              <a:t>Link to the Tableau Workbook for the interactive map</a:t>
            </a:r>
            <a:r>
              <a:rPr lang="en-US" sz="1050" dirty="0">
                <a:latin typeface="Avenir Next LT Pro" panose="020B05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228968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4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Change Over Time &amp; Top Polluted Neighborhoods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0659" y="1690688"/>
            <a:ext cx="1402455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44FA5AF-4825-01C8-5470-C1C601CB3988}"/>
              </a:ext>
            </a:extLst>
          </p:cNvPr>
          <p:cNvSpPr txBox="1">
            <a:spLocks/>
          </p:cNvSpPr>
          <p:nvPr/>
        </p:nvSpPr>
        <p:spPr>
          <a:xfrm>
            <a:off x="116358" y="2053034"/>
            <a:ext cx="3040908" cy="3626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The top 5 neighborhoods with the highest levels of PM2.5 are all in Manhattan</a:t>
            </a: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Higher levels of NO &amp; NO2 occur in the winter.</a:t>
            </a:r>
          </a:p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Higher Levels of PM2.5 &amp; Black Carbon occur in the Summer.</a:t>
            </a:r>
          </a:p>
          <a:p>
            <a:endParaRPr lang="en-US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CDCD184-927F-5E4F-D299-D9E3E30B5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624" y="1504017"/>
            <a:ext cx="8783858" cy="49147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3416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4"/>
            <a:ext cx="3505200" cy="5003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 Volume In NYC</a:t>
            </a: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2775AF2-4236-8B83-AB7E-112A85B82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5" r="27114"/>
          <a:stretch/>
        </p:blipFill>
        <p:spPr>
          <a:xfrm>
            <a:off x="20" y="10"/>
            <a:ext cx="3910064" cy="685799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r="30506"/>
          <a:stretch/>
        </p:blipFill>
        <p:spPr>
          <a:xfrm>
            <a:off x="8281916" y="1"/>
            <a:ext cx="3910084" cy="685800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118775" y="0"/>
                </a:moveTo>
                <a:lnTo>
                  <a:pt x="3910084" y="0"/>
                </a:lnTo>
                <a:lnTo>
                  <a:pt x="3910084" y="6858000"/>
                </a:lnTo>
                <a:lnTo>
                  <a:pt x="913702" y="6858000"/>
                </a:lnTo>
                <a:lnTo>
                  <a:pt x="346751" y="5107724"/>
                </a:lnTo>
                <a:lnTo>
                  <a:pt x="0" y="803615"/>
                </a:lnTo>
                <a:close/>
              </a:path>
            </a:pathLst>
          </a:cu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5E9C9595-9B32-618F-5BF9-DCC77FD44CCA}"/>
              </a:ext>
            </a:extLst>
          </p:cNvPr>
          <p:cNvSpPr txBox="1">
            <a:spLocks/>
          </p:cNvSpPr>
          <p:nvPr/>
        </p:nvSpPr>
        <p:spPr>
          <a:xfrm>
            <a:off x="4353622" y="4776029"/>
            <a:ext cx="3573179" cy="381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  <a:hlinkClick r:id="rId5"/>
              </a:rPr>
              <a:t>Link to the Tableau Workbook for the interactive map </a:t>
            </a:r>
            <a:r>
              <a:rPr lang="en-US" sz="1050" dirty="0">
                <a:latin typeface="Avenir Next LT Pro" panose="020B05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60390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649</Words>
  <Application>Microsoft Office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Avenir Next LT Pro</vt:lpstr>
      <vt:lpstr>Calibri</vt:lpstr>
      <vt:lpstr>Calibri Light</vt:lpstr>
      <vt:lpstr>Office Theme</vt:lpstr>
      <vt:lpstr>What are you breathing in?</vt:lpstr>
      <vt:lpstr>Asthma Prevalence in Adults</vt:lpstr>
      <vt:lpstr>Asthma In NYC (Per 10k People)</vt:lpstr>
      <vt:lpstr>What’s In The Air? (Fine Particulate Matter or PM2.5)</vt:lpstr>
      <vt:lpstr>What’s In The Air? (Black Carbon)</vt:lpstr>
      <vt:lpstr>What’s In The Air? (Nitric Oxide &amp; Nitrogen Dioxide)</vt:lpstr>
      <vt:lpstr>Particulate Matter in NYC (U/GM³)</vt:lpstr>
      <vt:lpstr>Change Over Time &amp; Top Polluted Neighborhoods</vt:lpstr>
      <vt:lpstr>Car Volume In NYC   </vt:lpstr>
      <vt:lpstr>What do we know?</vt:lpstr>
      <vt:lpstr>Is there a Correlation?</vt:lpstr>
      <vt:lpstr>Recommendations</vt:lpstr>
      <vt:lpstr>Datasets Used</vt:lpstr>
      <vt:lpstr>Project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Ramirez</dc:creator>
  <cp:lastModifiedBy>Adrian Ramirez</cp:lastModifiedBy>
  <cp:revision>23</cp:revision>
  <dcterms:created xsi:type="dcterms:W3CDTF">2022-07-03T07:07:06Z</dcterms:created>
  <dcterms:modified xsi:type="dcterms:W3CDTF">2022-07-08T20:49:54Z</dcterms:modified>
</cp:coreProperties>
</file>